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93" r:id="rId3"/>
    <p:sldId id="356" r:id="rId4"/>
    <p:sldId id="357" r:id="rId5"/>
    <p:sldId id="358" r:id="rId6"/>
    <p:sldId id="359" r:id="rId7"/>
    <p:sldId id="353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86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85" r:id="rId28"/>
    <p:sldId id="378" r:id="rId29"/>
    <p:sldId id="379" r:id="rId30"/>
    <p:sldId id="380" r:id="rId31"/>
    <p:sldId id="354" r:id="rId32"/>
    <p:sldId id="381" r:id="rId33"/>
    <p:sldId id="382" r:id="rId34"/>
    <p:sldId id="355" r:id="rId35"/>
    <p:sldId id="383" r:id="rId36"/>
    <p:sldId id="38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665"/>
  </p:normalViewPr>
  <p:slideViewPr>
    <p:cSldViewPr snapToGrid="0">
      <p:cViewPr varScale="1">
        <p:scale>
          <a:sx n="107" d="100"/>
          <a:sy n="107" d="100"/>
        </p:scale>
        <p:origin x="2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A3B8-C476-6843-A64D-7B5112658E7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5F9C-7C57-5B42-BDFA-C97E0CF1E52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379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75F9C-7C57-5B42-BDFA-C97E0CF1E52B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94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66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286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91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030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03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76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2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730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06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361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7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FE81-882E-E04D-80B4-32FD3193F067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42B5-6898-EC42-AD24-78CDDCA65D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16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361B-721B-524D-BCE1-F7D8E1564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Sublinear GMW-Style Compiler for MPC with Preprocessing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6B1B1D-A101-4148-8ECC-CA0DAC609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2021/10/27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36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B3530-DBDB-B740-999F-BB4955FB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6AC35B-25AB-DD46-95E2-DA53398D6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Broadcast can be done as follows</a:t>
                </a:r>
              </a:p>
              <a:p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sends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𝑚𝑠𝑔</m:t>
                    </m:r>
                  </m:oMath>
                </a14:m>
                <a:r>
                  <a:rPr kumimoji="1" lang="en-US" altLang="zh-CN" dirty="0"/>
                  <a:t> to other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zh-CN" dirty="0"/>
                  <a:t> parties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Other parties broadcast received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𝑚𝑠𝑔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dirty="0"/>
                  <a:t> to check consistency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zh-CN" dirty="0"/>
              </a:p>
              <a:p>
                <a:r>
                  <a:rPr kumimoji="1" lang="en-US" altLang="zh-CN" dirty="0"/>
                  <a:t>Note that the 2</a:t>
                </a:r>
                <a:r>
                  <a:rPr kumimoji="1" lang="en-US" altLang="zh-CN" baseline="30000" dirty="0"/>
                  <a:t>nd</a:t>
                </a:r>
                <a:r>
                  <a:rPr kumimoji="1" lang="en-US" altLang="zh-CN" dirty="0"/>
                  <a:t> message can be batched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96AC35B-25AB-DD46-95E2-DA53398D6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52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ED65F-1A57-8E44-9521-97317F75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D59F16-4B57-2549-826D-6916411C3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 a circuit C, define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en-US" altLang="zh-CN" dirty="0"/>
                  <a:t> to be input wires and multiplication output wires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en-US" altLang="zh-CN" dirty="0"/>
                  <a:t> be the multiplication gates that “feeds”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1" lang="en-US" altLang="zh-CN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</m:sSubSup>
                      </m:e>
                    </m:nary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After running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dirty="0"/>
                  <a:t> until output opening,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/>
                  <a:t> for every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dirty="0"/>
                  <a:t>, except additive errors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D59F16-4B57-2549-826D-6916411C3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86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47F51-14FE-FC4F-9668-B51354AB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894694-34CC-094C-B734-08F61D032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∈[1,…,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We check error by verifying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Soundness error in this step is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894694-34CC-094C-B734-08F61D032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7616" b="-15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1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48DB2-5899-1040-92C0-CBE0287E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A03C75-87BD-5140-AA5D-7C4C88F7B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16551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</m:sSub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nary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bSup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For each multiplication 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dirty="0"/>
                  <a:t>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nary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7A03C75-87BD-5140-AA5D-7C4C88F7B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16551"/>
              </a:xfrm>
              <a:blipFill>
                <a:blip r:embed="rId2"/>
                <a:stretch>
                  <a:fillRect l="-7878" t="-12629" b="-22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68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2725E-E6E3-AE4E-B629-F73B3D19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0FFF381-B838-F042-AF31-B6A40DBFA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4" y="1601232"/>
            <a:ext cx="9096726" cy="36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0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37103-61A8-474F-BFAE-E95BA23F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FEC8DB3-908B-5D4F-9A7E-ADD9FD87A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02" y="1690689"/>
            <a:ext cx="8363596" cy="4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10625-3FA8-DD4C-87ED-82A6227B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F590AC-0EC3-6041-B4B2-9DF675D5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84" b="5630"/>
          <a:stretch/>
        </p:blipFill>
        <p:spPr>
          <a:xfrm>
            <a:off x="0" y="1395940"/>
            <a:ext cx="9143997" cy="50969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AAC8D9-7CDF-7B47-BC90-1CCFB4D01135}"/>
              </a:ext>
            </a:extLst>
          </p:cNvPr>
          <p:cNvSpPr txBox="1"/>
          <p:nvPr/>
        </p:nvSpPr>
        <p:spPr>
          <a:xfrm>
            <a:off x="0" y="6604084"/>
            <a:ext cx="4177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From Ariel </a:t>
            </a:r>
            <a:r>
              <a:rPr kumimoji="1" lang="en-US" altLang="zh-CN" sz="1050" dirty="0" err="1"/>
              <a:t>Nof’s</a:t>
            </a:r>
            <a:r>
              <a:rPr kumimoji="1" lang="en-US" altLang="zh-CN" sz="1050" dirty="0"/>
              <a:t> CRYPTO 2021 talk: https://</a:t>
            </a:r>
            <a:r>
              <a:rPr kumimoji="1" lang="en-US" altLang="zh-CN" sz="1050" dirty="0" err="1"/>
              <a:t>youtu.be</a:t>
            </a:r>
            <a:r>
              <a:rPr kumimoji="1" lang="en-US" altLang="zh-CN" sz="1050" dirty="0"/>
              <a:t>/Lu3ci1ARNDc</a:t>
            </a:r>
            <a:endParaRPr kumimoji="1"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6004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FDADB-5F89-C444-A33E-58A69173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0A3C7F-640E-3544-90F6-41130D39A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In order to use FLIOP, we require every element in the proof to be secret-shared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Thus we require every party to broadcast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dirty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a pre-distributed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Then every party invoke the FLIOP to prove consistency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0A3C7F-640E-3544-90F6-41130D39A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5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D916B-80B2-774D-9C05-92A78886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Language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C403AA0-F70C-8040-999A-0DA1000E6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03" y="1675686"/>
            <a:ext cx="8703394" cy="3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6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A2BD226-14B4-CB44-9CC3-0FE5A7AB9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0036"/>
            <a:ext cx="9046464" cy="60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altLang="zh-CN" dirty="0">
              <a:solidFill>
                <a:srgbClr val="FFC000"/>
              </a:solidFill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Discussion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C6E37-2892-8141-B31E-5425E7E8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C06D01-3DF7-D346-AFCD-05A6DD68F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Language: 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Round 1: Prover prepares deg-1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s.t.</a:t>
                </a:r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/2+1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/2+2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C06D01-3DF7-D346-AFCD-05A6DD68F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7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64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96FD6-B0E3-9942-AB64-AE4AA4B2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66D964-172C-8145-BE6A-230768CE6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088009"/>
              </a:xfrm>
            </p:spPr>
            <p:txBody>
              <a:bodyPr/>
              <a:lstStyle/>
              <a:p>
                <a:r>
                  <a:rPr kumimoji="1" lang="en-US" altLang="zh-CN" dirty="0"/>
                  <a:t>Round 1: Prover computes deg-2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zh-CN" dirty="0"/>
                  <a:t> and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Note that the output of verification equation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]⋅[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66D964-172C-8145-BE6A-230768CE6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088009"/>
              </a:xfrm>
              <a:blipFill>
                <a:blip r:embed="rId3"/>
                <a:stretch>
                  <a:fillRect l="-1447" t="-13855" b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>
            <a:extLst>
              <a:ext uri="{FF2B5EF4-FFF2-40B4-BE49-F238E27FC236}">
                <a16:creationId xmlns:a16="http://schemas.microsoft.com/office/drawing/2014/main" id="{7CFA760B-8B14-D54E-96EA-2511105287DB}"/>
              </a:ext>
            </a:extLst>
          </p:cNvPr>
          <p:cNvSpPr/>
          <p:nvPr/>
        </p:nvSpPr>
        <p:spPr>
          <a:xfrm rot="5400000">
            <a:off x="3611880" y="1539241"/>
            <a:ext cx="414526" cy="4992626"/>
          </a:xfrm>
          <a:prstGeom prst="rightBrace">
            <a:avLst>
              <a:gd name="adj1" fmla="val 48852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9F70391-AEE6-4141-9C34-F229823B10A3}"/>
              </a:ext>
            </a:extLst>
          </p:cNvPr>
          <p:cNvSpPr txBox="1">
            <a:spLocks/>
          </p:cNvSpPr>
          <p:nvPr/>
        </p:nvSpPr>
        <p:spPr>
          <a:xfrm>
            <a:off x="2972180" y="4242817"/>
            <a:ext cx="2425446" cy="41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000" dirty="0"/>
              <a:t>Linear Query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5EDBE66-2359-AC4D-9D47-A4986E6F80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578095"/>
                <a:ext cx="7886700" cy="22799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Then the verifier needs to verify that for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5EDBE66-2359-AC4D-9D47-A4986E6F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78095"/>
                <a:ext cx="7886700" cy="2279906"/>
              </a:xfrm>
              <a:prstGeom prst="rect">
                <a:avLst/>
              </a:prstGeom>
              <a:blipFill>
                <a:blip r:embed="rId4"/>
                <a:stretch>
                  <a:fillRect l="-1447" t="-34444" b="-7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28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43025-F739-6B43-94F8-7F305161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96BA8C-72BD-D241-9F54-F65362294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Round 2: Prover computes deg-1 polynomials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s.t.</a:t>
                </a:r>
                <a:r>
                  <a:rPr kumimoji="1"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kumimoji="1" lang="zh-CN" altLang="en-US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And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∈[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1" lang="en-US" altLang="zh-CN" dirty="0"/>
                  <a:t> and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896BA8C-72BD-D241-9F54-F65362294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447" t="-2015" r="-161" b="-3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469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1119733-DF4C-DB43-93D1-B88937AA6A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477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Round 2: Verifier checks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Note that the checking equation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0|−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Verifier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dirty="0"/>
                  <a:t> and verifies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∈[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1119733-DF4C-DB43-93D1-B88937AA6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477639"/>
              </a:xfrm>
              <a:prstGeom prst="rect">
                <a:avLst/>
              </a:prstGeom>
              <a:blipFill>
                <a:blip r:embed="rId2"/>
                <a:stretch>
                  <a:fillRect l="-4019" t="-1695" b="-13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409BCB86-4CCE-B94B-A17D-D3400276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6CD6E96-8A56-DE41-8BD1-4EB01D961DDE}"/>
              </a:ext>
            </a:extLst>
          </p:cNvPr>
          <p:cNvGrpSpPr/>
          <p:nvPr/>
        </p:nvGrpSpPr>
        <p:grpSpPr>
          <a:xfrm>
            <a:off x="1213102" y="4064444"/>
            <a:ext cx="6711698" cy="829053"/>
            <a:chOff x="1310638" y="4572003"/>
            <a:chExt cx="4992626" cy="829053"/>
          </a:xfrm>
        </p:grpSpPr>
        <p:sp>
          <p:nvSpPr>
            <p:cNvPr id="5" name="右大括号 4">
              <a:extLst>
                <a:ext uri="{FF2B5EF4-FFF2-40B4-BE49-F238E27FC236}">
                  <a16:creationId xmlns:a16="http://schemas.microsoft.com/office/drawing/2014/main" id="{B9CF51CD-FA0B-F146-9ED9-12AAB7BDC001}"/>
                </a:ext>
              </a:extLst>
            </p:cNvPr>
            <p:cNvSpPr/>
            <p:nvPr/>
          </p:nvSpPr>
          <p:spPr>
            <a:xfrm rot="5400000">
              <a:off x="3599688" y="2282953"/>
              <a:ext cx="414526" cy="4992626"/>
            </a:xfrm>
            <a:prstGeom prst="rightBrace">
              <a:avLst>
                <a:gd name="adj1" fmla="val 48852"/>
                <a:gd name="adj2" fmla="val 50000"/>
              </a:avLst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内容占位符 2">
              <a:extLst>
                <a:ext uri="{FF2B5EF4-FFF2-40B4-BE49-F238E27FC236}">
                  <a16:creationId xmlns:a16="http://schemas.microsoft.com/office/drawing/2014/main" id="{2986DFF7-3B30-8441-81CF-AF301F34E062}"/>
                </a:ext>
              </a:extLst>
            </p:cNvPr>
            <p:cNvSpPr txBox="1">
              <a:spLocks/>
            </p:cNvSpPr>
            <p:nvPr/>
          </p:nvSpPr>
          <p:spPr>
            <a:xfrm>
              <a:off x="2959988" y="4986529"/>
              <a:ext cx="2425446" cy="4145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kumimoji="1" lang="en-US" altLang="zh-CN" sz="2000" dirty="0"/>
                <a:t>Linear Query</a:t>
              </a:r>
              <a:endParaRPr kumimoji="1" lang="zh-CN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66756F8-B7CC-B941-B47D-5B3EAFEC61A3}"/>
                  </a:ext>
                </a:extLst>
              </p:cNvPr>
              <p:cNvSpPr/>
              <p:nvPr/>
            </p:nvSpPr>
            <p:spPr>
              <a:xfrm>
                <a:off x="6205728" y="2651621"/>
                <a:ext cx="2511552" cy="58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66756F8-B7CC-B941-B47D-5B3EAFEC6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28" y="2651621"/>
                <a:ext cx="2511552" cy="586827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1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8988E-EB08-264C-BB93-BD52699D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B61913-0BB1-1847-80EC-EE0BC338B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Round log(n): Prover needs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CN" dirty="0"/>
                  <a:t> defined by linear functions on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|…|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Prover prepares deg-2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Prover prepares deg-3 polynomial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The verifier checks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zh-CN" dirty="0"/>
                  <a:t> by a linear query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B61913-0BB1-1847-80EC-EE0BC338B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922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D5482-3C8B-E648-B5E3-F7C58BCC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FLIOP Recap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147983-A438-6E4B-BC22-21F7CA7C1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 verifier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zh-CN" dirty="0"/>
                  <a:t> and checks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dirty="0"/>
                  <a:t> by three additional queries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147983-A438-6E4B-BC22-21F7CA7C1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5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5C0F0-CDAC-A34F-AAEE-7A86003F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A3FD026D-7BD7-5241-AC00-4597D173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47" y="1761236"/>
            <a:ext cx="8735906" cy="33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1604F-62E7-644F-BB7C-1B0B82BE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Using the Dealer as a Verifier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8494C3-FECC-DF4F-A16C-A855840D5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7" b="5407"/>
          <a:stretch/>
        </p:blipFill>
        <p:spPr>
          <a:xfrm>
            <a:off x="0" y="1395939"/>
            <a:ext cx="9144000" cy="50969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9BFCBA-D75D-864A-A92F-241DF2FEC92B}"/>
              </a:ext>
            </a:extLst>
          </p:cNvPr>
          <p:cNvSpPr txBox="1"/>
          <p:nvPr/>
        </p:nvSpPr>
        <p:spPr>
          <a:xfrm>
            <a:off x="0" y="6604084"/>
            <a:ext cx="4177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dirty="0"/>
              <a:t>From Ariel </a:t>
            </a:r>
            <a:r>
              <a:rPr kumimoji="1" lang="en-US" altLang="zh-CN" sz="1050" dirty="0" err="1"/>
              <a:t>Nof’s</a:t>
            </a:r>
            <a:r>
              <a:rPr kumimoji="1" lang="en-US" altLang="zh-CN" sz="1050" dirty="0"/>
              <a:t> CRYPTO 2021 talk: https://</a:t>
            </a:r>
            <a:r>
              <a:rPr kumimoji="1" lang="en-US" altLang="zh-CN" sz="1050" dirty="0" err="1"/>
              <a:t>youtu.be</a:t>
            </a:r>
            <a:r>
              <a:rPr kumimoji="1" lang="en-US" altLang="zh-CN" sz="1050" dirty="0"/>
              <a:t>/Lu3ci1ARNDc</a:t>
            </a:r>
            <a:endParaRPr kumimoji="1"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36569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A76D2-D49D-B245-A44E-B1DA91DE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Verification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EBDEBD-EE1A-604A-B212-76EF36226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CDD9A-862C-8F4E-AD0D-CE4C9DF0B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"/>
          <a:stretch/>
        </p:blipFill>
        <p:spPr>
          <a:xfrm>
            <a:off x="0" y="1583358"/>
            <a:ext cx="9144000" cy="52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EC674-39C5-E448-96F3-C2DA2629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307EFFC-91CC-F043-BDE6-F3199BD01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4"/>
          <a:stretch/>
        </p:blipFill>
        <p:spPr>
          <a:xfrm>
            <a:off x="-1" y="142086"/>
            <a:ext cx="8899895" cy="13318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7AB68D-38AB-A04F-AA79-BC3712B47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3942"/>
            <a:ext cx="9144000" cy="53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7D266-9856-8C48-A058-7B8E1A81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3ADB1A-2AB7-3E45-9B01-0E95B14F2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Malicious multiparty computation over arbitrary ring/field in the preprocessing model.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Secure computation: semi-honest vs. malicious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Preprocessing: circuit-dependent vs. circuit independent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8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AF46E-4766-A746-8397-CEAF55BC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33159"/>
            <a:ext cx="7886700" cy="2949574"/>
          </a:xfrm>
        </p:spPr>
        <p:txBody>
          <a:bodyPr/>
          <a:lstStyle/>
          <a:p>
            <a:r>
              <a:rPr kumimoji="1" lang="en-US" altLang="zh-CN" dirty="0"/>
              <a:t>Properties of the above verification: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Dealer’s computation is input-independent and thus can be included in preprocessing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By star-sharing, prover’s only action is committing to proof strings, and thus the reduction to FLIOP soundness is trivial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B38379-F6BC-9143-BF6E-7957789A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32"/>
            <a:ext cx="9144000" cy="13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/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Discussion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F81CF-674B-B74C-92A0-573813D4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Distributed Dealer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D5152B-1325-504A-9496-078816593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As discussed, the dealer’s computation is input-value independent, the dealer needs to compute</a:t>
                </a:r>
              </a:p>
              <a:p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Shared randomness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kumimoji="1" lang="en-US" altLang="zh-CN" dirty="0"/>
                  <a:t> (the semi-honest protocol)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Random challenge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Verification component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𝑚𝑢𝑙𝑡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D5152B-1325-504A-9496-078816593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 b="-17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169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18EAD-EC15-A546-97F9-EC394FE9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Distributed Dealer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3CD11E-8E5A-054F-BB6B-5C14AE2836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kumimoji="1" lang="en-US" altLang="zh-CN" dirty="0"/>
                  <a:t>Query answer shares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  <m:sup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Sup>
                          <m:sSub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,ℓ</m:t>
                            </m:r>
                          </m:sub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Sup>
                          <m:sSubSup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CN" dirty="0"/>
              </a:p>
              <a:p>
                <a:pPr marL="514350" indent="-514350">
                  <a:buFont typeface="+mj-lt"/>
                  <a:buAutoNum type="arabicPeriod" startAt="4"/>
                </a:pPr>
                <a:endParaRPr kumimoji="1" lang="en-US" altLang="zh-CN" dirty="0"/>
              </a:p>
              <a:p>
                <a:r>
                  <a:rPr kumimoji="1" lang="en-US" altLang="zh-CN" dirty="0"/>
                  <a:t>Altogether, the author claims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kumimoji="1" lang="en-US" altLang="zh-CN" dirty="0"/>
                  <a:t> secure multiplications are required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3CD11E-8E5A-054F-BB6B-5C14AE283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537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/>
              <a:t>Discussion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831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6DE70-7A08-4D45-A091-FD20E20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CEAE1-4186-C844-89E0-2EEA0A356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Security level for preprocessing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composition theorem requires UC-secure implementation, but the authors claim that imperfect security suffices without proof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26E06F-6636-6C49-9C86-D8FE7B0A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" y="4627391"/>
            <a:ext cx="9089898" cy="15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3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F284A-3D9C-B04E-9DD7-6C33F3BA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E166FD-70F6-4D48-B880-002930CAC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Checking multiplication gate’s outputs directly seems more reasonable</a:t>
                </a:r>
                <a:br>
                  <a:rPr kumimoji="1" lang="en-US" altLang="zh-CN" dirty="0"/>
                </a:br>
                <a:endParaRPr kumimoji="1" lang="en-US" altLang="zh-CN" dirty="0"/>
              </a:p>
              <a:p>
                <a:r>
                  <a:rPr kumimoji="1" lang="en-US" altLang="zh-CN" dirty="0"/>
                  <a:t>The circuit-independent protocol does not seem to be secure up to additive attack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kumimoji="1" lang="en-US" altLang="zh-CN" dirty="0"/>
                  <a:t> seems redundant, practical efficiency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E166FD-70F6-4D48-B880-002930CAC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9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B314B-923E-484B-9B0D-67ABA689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69EE37-EDF2-FF4B-9B45-BE916003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 novel online malicious MPC protocol without authenticated beaver’s triples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Main technique: FLIOP for inner-product relation to enforce consistency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Note that preprocessing phase still requires malicious security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922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B314B-923E-484B-9B0D-67ABA689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Beaver’s Triples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69EE37-EDF2-FF4B-9B45-BE9160030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Also known as “circuit randomization”, works for arbitrary ring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/>
                  <a:t> be a linear secret sharing scheme</a:t>
                </a:r>
              </a:p>
              <a:p>
                <a:r>
                  <a:rPr kumimoji="1" lang="en-US" altLang="zh-CN" dirty="0"/>
                  <a:t>Pre-distribute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b="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69EE37-EDF2-FF4B-9B45-BE9160030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7D53C00-537E-0948-8CB7-AC5B44453D78}"/>
              </a:ext>
            </a:extLst>
          </p:cNvPr>
          <p:cNvSpPr txBox="1"/>
          <p:nvPr/>
        </p:nvSpPr>
        <p:spPr>
          <a:xfrm>
            <a:off x="628650" y="617696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400" dirty="0"/>
              <a:t>Beaver, Donald. "Efficient multiparty protocols using circuit randomization." </a:t>
            </a:r>
            <a:r>
              <a:rPr lang="en" altLang="zh-CN" sz="1400" i="1" dirty="0"/>
              <a:t>Annual International Cryptology Conference</a:t>
            </a:r>
            <a:r>
              <a:rPr lang="en" altLang="zh-CN" sz="1400" dirty="0"/>
              <a:t>. Springer, Berlin, Heidelberg, 1991.</a:t>
            </a:r>
            <a:endParaRPr kumimoji="1"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2CFA17-764E-7B41-8D8D-B869FEE56C1E}"/>
                  </a:ext>
                </a:extLst>
              </p:cNvPr>
              <p:cNvSpPr txBox="1"/>
              <p:nvPr/>
            </p:nvSpPr>
            <p:spPr>
              <a:xfrm>
                <a:off x="628650" y="5272645"/>
                <a:ext cx="1466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/>
                  <a:t>Open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2CFA17-764E-7B41-8D8D-B869FEE5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72645"/>
                <a:ext cx="1466235" cy="523220"/>
              </a:xfrm>
              <a:prstGeom prst="rect">
                <a:avLst/>
              </a:prstGeom>
              <a:blipFill>
                <a:blip r:embed="rId3"/>
                <a:stretch>
                  <a:fillRect l="-855" t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37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C20B2-1AB8-964A-9701-B8F2DAB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Beaver’s Triples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64D0E-BF34-8B4D-9440-918DD9CFC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5142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A malicious adversary may open incorrect values corresponding to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output wires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multiplication gate’s input wires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Previous protocols (e.g. SPDZ) use MAC to ensure correct opening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This work uses random linear combination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−∑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64D0E-BF34-8B4D-9440-918DD9CFC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51424"/>
              </a:xfrm>
              <a:blipFill>
                <a:blip r:embed="rId2"/>
                <a:stretch>
                  <a:fillRect l="-1447" t="-2222" b="-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6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65806-D60D-4BBF-9283-A7C7964F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Synopsis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714C57-147A-4400-8B90-2D47EF85E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lang="en-US" altLang="zh-CN" dirty="0"/>
          </a:p>
          <a:p>
            <a:r>
              <a:rPr lang="en-US" altLang="zh-CN" dirty="0"/>
              <a:t>Online Protocol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Distributed Dealer</a:t>
            </a:r>
          </a:p>
          <a:p>
            <a:endParaRPr lang="en-US" altLang="zh-CN" dirty="0">
              <a:solidFill>
                <a:schemeClr val="bg2"/>
              </a:solidFill>
            </a:endParaRPr>
          </a:p>
          <a:p>
            <a:r>
              <a:rPr lang="en-US" altLang="zh-CN" dirty="0">
                <a:solidFill>
                  <a:schemeClr val="bg2"/>
                </a:solidFill>
              </a:rPr>
              <a:t>Discussion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22F4FE-CDF0-B643-9AC6-644323A7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187561-1D21-634A-AE12-CF050D06F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Star-Sharing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Properties: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Linear homomorphic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Committing with trusted setup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187561-1D21-634A-AE12-CF050D06F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4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187ED-DFB7-AE41-8A8C-65C8D0BA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Online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32D665-0E10-8B46-A4B2-77286D7843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603374"/>
              </a:xfrm>
            </p:spPr>
            <p:txBody>
              <a:bodyPr/>
              <a:lstStyle/>
              <a:p>
                <a:r>
                  <a:rPr kumimoji="1" lang="en-US" altLang="zh-CN" dirty="0"/>
                  <a:t>Starting point: a semi-honest circuit evaluation protocol with 1) star-compliance and 2) secure-up-to-additive-attack,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32D665-0E10-8B46-A4B2-77286D784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603374"/>
              </a:xfrm>
              <a:blipFill>
                <a:blip r:embed="rId2"/>
                <a:stretch>
                  <a:fillRect l="-1447" t="-6299"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4D1B371-AB79-9A4F-8B71-0BD6DA9C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" y="3291051"/>
            <a:ext cx="9095321" cy="1903021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95C5EF3-4A3C-114C-86EB-A3E4AE053CF5}"/>
              </a:ext>
            </a:extLst>
          </p:cNvPr>
          <p:cNvSpPr txBox="1">
            <a:spLocks/>
          </p:cNvSpPr>
          <p:nvPr/>
        </p:nvSpPr>
        <p:spPr>
          <a:xfrm>
            <a:off x="628650" y="5056123"/>
            <a:ext cx="7886700" cy="160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r>
              <a:rPr kumimoji="1" lang="en-US" altLang="zh-CN" dirty="0"/>
              <a:t>Note that this preprocessing depends on the circuit structure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015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2402</TotalTime>
  <Words>1021</Words>
  <Application>Microsoft Macintosh PowerPoint</Application>
  <PresentationFormat>全屏显示(4:3)</PresentationFormat>
  <Paragraphs>184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等线</vt:lpstr>
      <vt:lpstr>Arial</vt:lpstr>
      <vt:lpstr>Cambria Math</vt:lpstr>
      <vt:lpstr>Office 主题​​</vt:lpstr>
      <vt:lpstr>Sublinear GMW-Style Compiler for MPC with Preprocessing</vt:lpstr>
      <vt:lpstr>Synopsis</vt:lpstr>
      <vt:lpstr>Introduction</vt:lpstr>
      <vt:lpstr>Contributions</vt:lpstr>
      <vt:lpstr>Beaver’s Triples</vt:lpstr>
      <vt:lpstr>Beaver’s Triples</vt:lpstr>
      <vt:lpstr>Synopsis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Online Protocol</vt:lpstr>
      <vt:lpstr>FLIOP Language</vt:lpstr>
      <vt:lpstr>PowerPoint 演示文稿</vt:lpstr>
      <vt:lpstr>FLIOP Recap</vt:lpstr>
      <vt:lpstr>FLIOP Recap</vt:lpstr>
      <vt:lpstr>FLIOP Recap</vt:lpstr>
      <vt:lpstr>FLIOP Recap</vt:lpstr>
      <vt:lpstr>FLIOP Recap</vt:lpstr>
      <vt:lpstr>FLIOP Recap</vt:lpstr>
      <vt:lpstr>Online Protocol</vt:lpstr>
      <vt:lpstr>Using the Dealer as a Verifier</vt:lpstr>
      <vt:lpstr>Online Verification</vt:lpstr>
      <vt:lpstr>PowerPoint 演示文稿</vt:lpstr>
      <vt:lpstr>PowerPoint 演示文稿</vt:lpstr>
      <vt:lpstr>Synopsis</vt:lpstr>
      <vt:lpstr>Distributed Dealer</vt:lpstr>
      <vt:lpstr>Distributed Dealer</vt:lpstr>
      <vt:lpstr>Synopsis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Multi-Prover Zero-Knowledge: Better Efficiency and More Applications</dc:title>
  <dc:creator>崔泓睿</dc:creator>
  <cp:lastModifiedBy>崔泓睿</cp:lastModifiedBy>
  <cp:revision>31</cp:revision>
  <dcterms:created xsi:type="dcterms:W3CDTF">2021-08-07T11:16:17Z</dcterms:created>
  <dcterms:modified xsi:type="dcterms:W3CDTF">2021-10-25T06:18:13Z</dcterms:modified>
</cp:coreProperties>
</file>